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  <p:sldMasterId id="2147483701" r:id="rId6"/>
    <p:sldMasterId id="2147483702" r:id="rId7"/>
    <p:sldMasterId id="2147483703" r:id="rId8"/>
    <p:sldMasterId id="214748370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IBM Plex Sans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IBM Plex Sans Medium"/>
      <p:regular r:id="rId71"/>
      <p:bold r:id="rId72"/>
      <p:italic r:id="rId73"/>
      <p:boldItalic r:id="rId74"/>
    </p:embeddedFont>
    <p:embeddedFont>
      <p:font typeface="Cambria Math"/>
      <p:regular r:id="rId75"/>
    </p:embeddedFont>
    <p:embeddedFont>
      <p:font typeface="IBM Plex Sans SemiBold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IBMPlexSansMedium-italic.fntdata"/><Relationship Id="rId72" Type="http://schemas.openxmlformats.org/officeDocument/2006/relationships/font" Target="fonts/IBMPlexSansMedium-bold.fntdata"/><Relationship Id="rId31" Type="http://schemas.openxmlformats.org/officeDocument/2006/relationships/slide" Target="slides/slide21.xml"/><Relationship Id="rId75" Type="http://schemas.openxmlformats.org/officeDocument/2006/relationships/font" Target="fonts/CambriaMath-regular.fntdata"/><Relationship Id="rId30" Type="http://schemas.openxmlformats.org/officeDocument/2006/relationships/slide" Target="slides/slide20.xml"/><Relationship Id="rId74" Type="http://schemas.openxmlformats.org/officeDocument/2006/relationships/font" Target="fonts/IBMPlexSansMedium-boldItalic.fntdata"/><Relationship Id="rId33" Type="http://schemas.openxmlformats.org/officeDocument/2006/relationships/slide" Target="slides/slide23.xml"/><Relationship Id="rId77" Type="http://schemas.openxmlformats.org/officeDocument/2006/relationships/font" Target="fonts/IBMPlexSansSemiBold-bold.fntdata"/><Relationship Id="rId32" Type="http://schemas.openxmlformats.org/officeDocument/2006/relationships/slide" Target="slides/slide22.xml"/><Relationship Id="rId76" Type="http://schemas.openxmlformats.org/officeDocument/2006/relationships/font" Target="fonts/IBMPlexSansSemiBold-regular.fntdata"/><Relationship Id="rId35" Type="http://schemas.openxmlformats.org/officeDocument/2006/relationships/slide" Target="slides/slide25.xml"/><Relationship Id="rId79" Type="http://schemas.openxmlformats.org/officeDocument/2006/relationships/font" Target="fonts/IBMPlexSansSemiBold-boldItalic.fntdata"/><Relationship Id="rId34" Type="http://schemas.openxmlformats.org/officeDocument/2006/relationships/slide" Target="slides/slide24.xml"/><Relationship Id="rId78" Type="http://schemas.openxmlformats.org/officeDocument/2006/relationships/font" Target="fonts/IBMPlexSansSemiBold-italic.fntdata"/><Relationship Id="rId71" Type="http://schemas.openxmlformats.org/officeDocument/2006/relationships/font" Target="fonts/IBMPlexSansMedium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IBMPlexSans-bold.fntdata"/><Relationship Id="rId63" Type="http://schemas.openxmlformats.org/officeDocument/2006/relationships/font" Target="fonts/IBMPlexSans-regular.fntdata"/><Relationship Id="rId22" Type="http://schemas.openxmlformats.org/officeDocument/2006/relationships/slide" Target="slides/slide12.xml"/><Relationship Id="rId66" Type="http://schemas.openxmlformats.org/officeDocument/2006/relationships/font" Target="fonts/IBMPlexSans-boldItalic.fntdata"/><Relationship Id="rId21" Type="http://schemas.openxmlformats.org/officeDocument/2006/relationships/slide" Target="slides/slide11.xml"/><Relationship Id="rId65" Type="http://schemas.openxmlformats.org/officeDocument/2006/relationships/font" Target="fonts/IBMPlexSans-italic.fntdata"/><Relationship Id="rId24" Type="http://schemas.openxmlformats.org/officeDocument/2006/relationships/slide" Target="slides/slide14.xml"/><Relationship Id="rId68" Type="http://schemas.openxmlformats.org/officeDocument/2006/relationships/font" Target="fonts/Roboto-bold.fntdata"/><Relationship Id="rId23" Type="http://schemas.openxmlformats.org/officeDocument/2006/relationships/slide" Target="slides/slide13.xml"/><Relationship Id="rId67" Type="http://schemas.openxmlformats.org/officeDocument/2006/relationships/font" Target="fonts/Roboto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Roboto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75" name="Google Shape;375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f696512c_0_16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71" name="Google Shape;471;gc6f696512c_0_16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9dfcaa760_0_1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5" name="Google Shape;485;gd9dfcaa760_0_15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9dfcaa760_0_17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9" name="Google Shape;499;gd9dfcaa760_0_17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9dfcaa760_0_18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4" name="Google Shape;514;gd9dfcaa760_0_18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79b0465f2_0_1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7" name="Google Shape;527;gc79b0465f2_0_11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79b0465f2_0_1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0" name="Google Shape;540;gc79b0465f2_0_16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79b0465f2_0_1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5" name="Google Shape;555;gc79b0465f2_0_18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79b0465f2_0_1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69" name="Google Shape;569;gc79b0465f2_0_19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79b0465f2_0_20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2" name="Google Shape;582;gc79b0465f2_0_20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79b0465f2_0_2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5" name="Google Shape;595;gc79b0465f2_0_22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14f4c728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2" name="Google Shape;382;g1114f4c7286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79b0465f2_0_2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9" name="Google Shape;609;gc79b0465f2_0_23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79b0465f2_0_24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2" name="Google Shape;622;gc79b0465f2_0_24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6f696512c_1_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6" name="Google Shape;636;gc6f696512c_1_3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c6f696512c_1_4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651" name="Google Shape;651;gc6f696512c_1_4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79b057b46_0_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4" name="Google Shape;664;gc79b057b46_0_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79b057b46_0_9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6" name="Google Shape;676;gc79b057b46_0_9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79b057b46_0_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8" name="Google Shape;688;gc79b057b46_0_1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79b057b46_0_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0" name="Google Shape;700;gc79b057b46_0_3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c79b057b46_0_6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12" name="Google Shape;712;gc79b057b46_0_6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c79b057b46_0_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5" name="Google Shape;725;gc79b057b46_0_2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4f4c728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114f4c7286_0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79b057b46_0_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2" name="Google Shape;742;gc79b057b46_0_7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79b057b46_0_1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5" name="Google Shape;755;gc79b057b46_0_10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6f696512c_1_11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8" name="Google Shape;768;gc6f696512c_1_11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79b057b46_0_14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1" name="Google Shape;781;gc79b057b46_0_14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c79b057b46_0_11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4" name="Google Shape;794;gc79b057b46_0_11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c79b057b46_0_1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7" name="Google Shape;807;gc79b057b46_0_18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ca1239a273_0_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20" name="Google Shape;820;gca1239a273_0_1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a1239a273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4" name="Google Shape;834;gca1239a273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c79b057b46_0_1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9" name="Google Shape;849;gc79b057b46_0_19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6f696512c_1_1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64" name="Google Shape;864;gc6f696512c_1_14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14f4c728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1114f4c7286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f696512c_1_1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7" name="Google Shape;877;gc6f696512c_1_16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c6f696512c_1_17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96" name="Google Shape;896;gc6f696512c_1_17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c6f696512c_1_18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1" name="Google Shape;911;gc6f696512c_1_18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c6f696512c_1_20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1" name="Google Shape;931;gc6f696512c_1_20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79b057b46_0_2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6" name="Google Shape;946;gc79b057b46_0_2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c6f696512c_1_2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4" name="Google Shape;964;gc6f696512c_1_21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c6f696512c_1_2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7" name="Google Shape;977;gc6f696512c_1_2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c79b0465f2_0_34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9" name="Google Shape;989;gc79b0465f2_0_34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c79b0465f2_0_35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3" name="Google Shape;1003;gc79b0465f2_0_35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6f696512c_1_24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6" name="Google Shape;1016;gc6f696512c_1_24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4f4c728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1114f4c7286_0_3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c79b0465f2_0_37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1" name="Google Shape;1031;gc79b0465f2_0_37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c6f696512c_1_2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3" name="Google Shape;1043;gc6f696512c_1_25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c79b0465f2_0_39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57" name="Google Shape;1057;gc79b0465f2_0_39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14f4c728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1114f4c7286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14f4c728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114f4c7286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14f4c728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114f4c7286_0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8" name="Google Shape;458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13" Type="http://schemas.openxmlformats.org/officeDocument/2006/relationships/image" Target="../media/image14.png"/><Relationship Id="rId1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13" Type="http://schemas.openxmlformats.org/officeDocument/2006/relationships/image" Target="../media/image35.png"/><Relationship Id="rId1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5" Type="http://schemas.openxmlformats.org/officeDocument/2006/relationships/image" Target="../media/image29.png"/><Relationship Id="rId1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jpg"/><Relationship Id="rId3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3" name="Google Shape;253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3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3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3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3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3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3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3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3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3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45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Заголовок и текст">
  <p:cSld name="13_Заголовок и текст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518135" y="1122195"/>
            <a:ext cx="8107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8" name="Google Shape;308;p47"/>
          <p:cNvSpPr txBox="1"/>
          <p:nvPr>
            <p:ph type="title"/>
          </p:nvPr>
        </p:nvSpPr>
        <p:spPr>
          <a:xfrm>
            <a:off x="467550" y="345053"/>
            <a:ext cx="8107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229" y="4623410"/>
            <a:ext cx="631148" cy="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2" name="Google Shape;322;p5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8" name="Google Shape;328;p5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29" name="Google Shape;329;p5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0" name="Google Shape;330;p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1" name="Google Shape;331;p5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7" name="Google Shape;337;p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3" name="Google Shape;343;p5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4" name="Google Shape;344;p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0" name="Google Shape;350;p5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51" name="Google Shape;351;p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58" name="Google Shape;358;p5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5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theme" Target="../theme/theme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0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8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Relationship Id="rId6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83.png"/><Relationship Id="rId5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79.png"/><Relationship Id="rId5" Type="http://schemas.openxmlformats.org/officeDocument/2006/relationships/image" Target="../media/image58.png"/><Relationship Id="rId6" Type="http://schemas.openxmlformats.org/officeDocument/2006/relationships/image" Target="../media/image94.png"/><Relationship Id="rId7" Type="http://schemas.openxmlformats.org/officeDocument/2006/relationships/image" Target="../media/image8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79.png"/><Relationship Id="rId9" Type="http://schemas.openxmlformats.org/officeDocument/2006/relationships/image" Target="../media/image92.png"/><Relationship Id="rId5" Type="http://schemas.openxmlformats.org/officeDocument/2006/relationships/image" Target="../media/image58.png"/><Relationship Id="rId6" Type="http://schemas.openxmlformats.org/officeDocument/2006/relationships/image" Target="../media/image94.png"/><Relationship Id="rId7" Type="http://schemas.openxmlformats.org/officeDocument/2006/relationships/image" Target="../media/image84.png"/><Relationship Id="rId8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89.png"/><Relationship Id="rId9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95.png"/><Relationship Id="rId5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9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9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Предел функции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(часть 2)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7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7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7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vatars.mds.yandex.net/get-pdb/1050037/ab1638e7-2d65-44d2-8164-45cbecd701bf/orig" id="480" name="Google Shape;480;p67"/>
          <p:cNvPicPr preferRelativeResize="0"/>
          <p:nvPr/>
        </p:nvPicPr>
        <p:blipFill rotWithShape="1">
          <a:blip r:embed="rId4">
            <a:alphaModFix/>
          </a:blip>
          <a:srcRect b="4810" l="10360" r="10368" t="18596"/>
          <a:stretch/>
        </p:blipFill>
        <p:spPr>
          <a:xfrm>
            <a:off x="2312900" y="1599550"/>
            <a:ext cx="4518300" cy="3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Таблица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2" name="Google Shape;482;p67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92" name="Google Shape;4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825" y="2031975"/>
            <a:ext cx="755625" cy="10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8"/>
          <p:cNvPicPr preferRelativeResize="0"/>
          <p:nvPr/>
        </p:nvPicPr>
        <p:blipFill rotWithShape="1">
          <a:blip r:embed="rId5">
            <a:alphaModFix/>
          </a:blip>
          <a:srcRect b="49341" l="0" r="0" t="0"/>
          <a:stretch/>
        </p:blipFill>
        <p:spPr>
          <a:xfrm>
            <a:off x="738600" y="1611750"/>
            <a:ext cx="7045599" cy="158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050" y="1921662"/>
            <a:ext cx="755625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7" name="Google Shape;507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08" name="Google Shape;50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825" y="2031975"/>
            <a:ext cx="755625" cy="10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00" y="1611750"/>
            <a:ext cx="7045599" cy="31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9"/>
          <p:cNvSpPr/>
          <p:nvPr/>
        </p:nvSpPr>
        <p:spPr>
          <a:xfrm>
            <a:off x="4300600" y="3379400"/>
            <a:ext cx="3775200" cy="13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050" y="1921662"/>
            <a:ext cx="755625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2" name="Google Shape;522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23" name="Google Shape;5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600" y="1611750"/>
            <a:ext cx="7045599" cy="31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050" y="1921662"/>
            <a:ext cx="755625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5" name="Google Shape;535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36" name="Google Shape;536;p71"/>
          <p:cNvPicPr preferRelativeResize="0"/>
          <p:nvPr/>
        </p:nvPicPr>
        <p:blipFill rotWithShape="1">
          <a:blip r:embed="rId4">
            <a:alphaModFix/>
          </a:blip>
          <a:srcRect b="66069" l="0" r="0" t="0"/>
          <a:stretch/>
        </p:blipFill>
        <p:spPr>
          <a:xfrm>
            <a:off x="2101950" y="1499175"/>
            <a:ext cx="4940100" cy="118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900" y="1584900"/>
            <a:ext cx="690724" cy="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8" name="Google Shape;548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49" name="Google Shape;54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1950" y="1499175"/>
            <a:ext cx="4940100" cy="3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900" y="1584900"/>
            <a:ext cx="690724" cy="9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2"/>
          <p:cNvSpPr/>
          <p:nvPr/>
        </p:nvSpPr>
        <p:spPr>
          <a:xfrm>
            <a:off x="4509850" y="2796750"/>
            <a:ext cx="3775200" cy="13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2"/>
          <p:cNvSpPr/>
          <p:nvPr/>
        </p:nvSpPr>
        <p:spPr>
          <a:xfrm>
            <a:off x="2594500" y="3842700"/>
            <a:ext cx="3775200" cy="12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64" name="Google Shape;56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1950" y="1499175"/>
            <a:ext cx="4940100" cy="3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900" y="1584900"/>
            <a:ext cx="690724" cy="9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3"/>
          <p:cNvSpPr/>
          <p:nvPr/>
        </p:nvSpPr>
        <p:spPr>
          <a:xfrm>
            <a:off x="2594500" y="3842700"/>
            <a:ext cx="3775200" cy="12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7" name="Google Shape;577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78" name="Google Shape;57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1950" y="1499175"/>
            <a:ext cx="4940100" cy="3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900" y="1584900"/>
            <a:ext cx="690724" cy="9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91" name="Google Shape;591;p75"/>
          <p:cNvPicPr preferRelativeResize="0"/>
          <p:nvPr/>
        </p:nvPicPr>
        <p:blipFill rotWithShape="1">
          <a:blip r:embed="rId4">
            <a:alphaModFix/>
          </a:blip>
          <a:srcRect b="51510" l="0" r="0" t="0"/>
          <a:stretch/>
        </p:blipFill>
        <p:spPr>
          <a:xfrm>
            <a:off x="752650" y="1605425"/>
            <a:ext cx="7481300" cy="1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275" y="1790500"/>
            <a:ext cx="755625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3" name="Google Shape;603;p7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50" y="1605425"/>
            <a:ext cx="7481311" cy="29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275" y="1790500"/>
            <a:ext cx="755625" cy="10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6"/>
          <p:cNvSpPr/>
          <p:nvPr/>
        </p:nvSpPr>
        <p:spPr>
          <a:xfrm>
            <a:off x="4339050" y="2968700"/>
            <a:ext cx="4038300" cy="150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518135" y="303498"/>
            <a:ext cx="81075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b="0" i="0" lang="ru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Задание    </a:t>
            </a:r>
            <a:endParaRPr b="0" baseline="30000" i="0" sz="4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{a_n\}_{n=1}^\infty=2^n-n" id="385" name="Google Shape;385;p59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44" y="1505238"/>
            <a:ext cx="2078182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b_n\}_{n=2}^\infty=\frac{1}{1-n}" id="386" name="Google Shape;386;p59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44" y="2091392"/>
            <a:ext cx="182393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c_n\}_{n=1}^\infty=-1^n+\sqrt{2n}" id="387" name="Google Shape;387;p59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944" y="2763281"/>
            <a:ext cx="2881512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d_n\}_{n=1}^\infty=(-1)^{2n}+\frac{1}{n^2}" id="388" name="Google Shape;388;p59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954" y="3435169"/>
            <a:ext cx="28575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9"/>
          <p:cNvSpPr txBox="1"/>
          <p:nvPr/>
        </p:nvSpPr>
        <p:spPr>
          <a:xfrm>
            <a:off x="3678375" y="1154813"/>
            <a:ext cx="53463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Даны 4 последовательности.</a:t>
            </a:r>
            <a:endParaRPr b="0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Необходимо:</a:t>
            </a:r>
            <a:endParaRPr b="0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исследовать их на монотонность; </a:t>
            </a:r>
            <a:endParaRPr b="0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исследовать на ограниченность;</a:t>
            </a:r>
            <a:endParaRPr b="0" i="0" sz="3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найти пятый по счету член.</a:t>
            </a:r>
            <a:endParaRPr b="0" baseline="30000" i="0" sz="4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эквивалентностей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7" name="Google Shape;617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18" name="Google Shape;6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50" y="1605425"/>
            <a:ext cx="7481311" cy="29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275" y="1790500"/>
            <a:ext cx="755625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8"/>
          <p:cNvSpPr txBox="1"/>
          <p:nvPr>
            <p:ph type="title"/>
          </p:nvPr>
        </p:nvSpPr>
        <p:spPr>
          <a:xfrm>
            <a:off x="476250" y="1863144"/>
            <a:ext cx="4596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400"/>
              <a:t>Второй замечательный предел</a:t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</p:txBody>
      </p:sp>
      <p:sp>
        <p:nvSpPr>
          <p:cNvPr id="629" name="Google Shape;629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8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Предел функции</a:t>
            </a:r>
            <a:endParaRPr b="0" sz="1300"/>
          </a:p>
        </p:txBody>
      </p:sp>
      <p:pic>
        <p:nvPicPr>
          <p:cNvPr id="632" name="Google Shape;63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44" name="Google Shape;644;p79"/>
          <p:cNvPicPr preferRelativeResize="0"/>
          <p:nvPr/>
        </p:nvPicPr>
        <p:blipFill rotWithShape="1">
          <a:blip r:embed="rId4">
            <a:alphaModFix/>
          </a:blip>
          <a:srcRect b="0" l="10000" r="7763" t="20095"/>
          <a:stretch/>
        </p:blipFill>
        <p:spPr>
          <a:xfrm>
            <a:off x="1876450" y="1937075"/>
            <a:ext cx="5391100" cy="26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9"/>
          <p:cNvPicPr preferRelativeResize="0"/>
          <p:nvPr/>
        </p:nvPicPr>
        <p:blipFill rotWithShape="1">
          <a:blip r:embed="rId5">
            <a:alphaModFix/>
          </a:blip>
          <a:srcRect b="44764" l="2323" r="65673" t="38800"/>
          <a:stretch/>
        </p:blipFill>
        <p:spPr>
          <a:xfrm>
            <a:off x="5415275" y="2267250"/>
            <a:ext cx="633200" cy="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9"/>
          <p:cNvSpPr/>
          <p:nvPr/>
        </p:nvSpPr>
        <p:spPr>
          <a:xfrm>
            <a:off x="1466700" y="3596425"/>
            <a:ext cx="2531700" cy="10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79"/>
          <p:cNvPicPr preferRelativeResize="0"/>
          <p:nvPr/>
        </p:nvPicPr>
        <p:blipFill rotWithShape="1">
          <a:blip r:embed="rId4">
            <a:alphaModFix/>
          </a:blip>
          <a:srcRect b="5691" l="9999" r="64529" t="77076"/>
          <a:stretch/>
        </p:blipFill>
        <p:spPr>
          <a:xfrm>
            <a:off x="2398825" y="3887750"/>
            <a:ext cx="1669749" cy="5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Свойства предела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59" name="Google Shape;6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313" y="1681374"/>
            <a:ext cx="2417200" cy="27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300" y="4503825"/>
            <a:ext cx="2417200" cy="30164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2" name="Google Shape;672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73" name="Google Shape;6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125" y="1529225"/>
            <a:ext cx="2545762" cy="35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4" name="Google Shape;684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85" name="Google Shape;685;p82"/>
          <p:cNvPicPr preferRelativeResize="0"/>
          <p:nvPr/>
        </p:nvPicPr>
        <p:blipFill rotWithShape="1">
          <a:blip r:embed="rId4">
            <a:alphaModFix/>
          </a:blip>
          <a:srcRect b="0" l="0" r="54468" t="0"/>
          <a:stretch/>
        </p:blipFill>
        <p:spPr>
          <a:xfrm>
            <a:off x="1308550" y="1866750"/>
            <a:ext cx="297177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6" name="Google Shape;696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97" name="Google Shape;69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550" y="1866750"/>
            <a:ext cx="6526899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8" name="Google Shape;708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09" name="Google Shape;709;p84"/>
          <p:cNvPicPr preferRelativeResize="0"/>
          <p:nvPr/>
        </p:nvPicPr>
        <p:blipFill rotWithShape="1">
          <a:blip r:embed="rId4">
            <a:alphaModFix/>
          </a:blip>
          <a:srcRect b="47478" l="0" r="53053" t="0"/>
          <a:stretch/>
        </p:blipFill>
        <p:spPr>
          <a:xfrm>
            <a:off x="453225" y="1489125"/>
            <a:ext cx="3867200" cy="1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0" name="Google Shape;720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21" name="Google Shape;721;p85"/>
          <p:cNvPicPr preferRelativeResize="0"/>
          <p:nvPr/>
        </p:nvPicPr>
        <p:blipFill rotWithShape="1">
          <a:blip r:embed="rId4">
            <a:alphaModFix/>
          </a:blip>
          <a:srcRect b="47478" l="0" r="15626" t="0"/>
          <a:stretch/>
        </p:blipFill>
        <p:spPr>
          <a:xfrm>
            <a:off x="453225" y="1489125"/>
            <a:ext cx="6950398" cy="17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800" y="1910150"/>
            <a:ext cx="407025" cy="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3" name="Google Shape;733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34" name="Google Shape;73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3" y="1489125"/>
            <a:ext cx="8237584" cy="3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800" y="1910150"/>
            <a:ext cx="407025" cy="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550" y="3013050"/>
            <a:ext cx="4063400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3767" y="3872058"/>
            <a:ext cx="4048539" cy="6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6"/>
          <p:cNvPicPr preferRelativeResize="0"/>
          <p:nvPr/>
        </p:nvPicPr>
        <p:blipFill rotWithShape="1">
          <a:blip r:embed="rId8">
            <a:alphaModFix/>
          </a:blip>
          <a:srcRect b="21972" l="0" r="0" t="0"/>
          <a:stretch/>
        </p:blipFill>
        <p:spPr>
          <a:xfrm>
            <a:off x="6306004" y="3900562"/>
            <a:ext cx="602618" cy="46261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6"/>
          <p:cNvSpPr/>
          <p:nvPr/>
        </p:nvSpPr>
        <p:spPr>
          <a:xfrm>
            <a:off x="4948100" y="3824704"/>
            <a:ext cx="4063500" cy="65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 rotWithShape="1">
          <a:blip r:embed="rId3">
            <a:alphaModFix/>
          </a:blip>
          <a:srcRect b="55421" l="0" r="68908" t="24326"/>
          <a:stretch/>
        </p:blipFill>
        <p:spPr>
          <a:xfrm>
            <a:off x="3206422" y="103088"/>
            <a:ext cx="2731151" cy="6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/>
          <p:nvPr/>
        </p:nvSpPr>
        <p:spPr>
          <a:xfrm>
            <a:off x="350900" y="1045088"/>
            <a:ext cx="8640900" cy="439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a(n+1)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a(n) =  </a:t>
            </a: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2^(n+1) - (n+1)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(2^n – n) = 2^(n+1) – n – 1 – 2^n + n = 2*2^n – 2^n – 1 = 2^n – 1 &gt; 0 (для всех натуральных n)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240953" y="744825"/>
            <a:ext cx="57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возрастает, значения на промежутке [1;+ꝏ)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240943" y="1562925"/>
            <a:ext cx="83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построить график  - хорошая идея!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 rotWithShape="1">
          <a:blip r:embed="rId4">
            <a:alphaModFix/>
          </a:blip>
          <a:srcRect b="0" l="0" r="0" t="25678"/>
          <a:stretch/>
        </p:blipFill>
        <p:spPr>
          <a:xfrm>
            <a:off x="2274513" y="1916804"/>
            <a:ext cx="4594974" cy="241817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/>
          <p:nvPr/>
        </p:nvSpPr>
        <p:spPr>
          <a:xfrm>
            <a:off x="5554306" y="1979324"/>
            <a:ext cx="1162800" cy="2166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350900" y="4411894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a5 = 27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0" name="Google Shape;750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51" name="Google Shape;75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3" y="1489125"/>
            <a:ext cx="8237584" cy="3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800" y="1910150"/>
            <a:ext cx="407025" cy="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4906675" y="4001250"/>
            <a:ext cx="1650900" cy="9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65" name="Google Shape;765;p88"/>
          <p:cNvPicPr preferRelativeResize="0"/>
          <p:nvPr/>
        </p:nvPicPr>
        <p:blipFill rotWithShape="1">
          <a:blip r:embed="rId4">
            <a:alphaModFix/>
          </a:blip>
          <a:srcRect b="0" l="0" r="64075" t="0"/>
          <a:stretch/>
        </p:blipFill>
        <p:spPr>
          <a:xfrm>
            <a:off x="152400" y="2150875"/>
            <a:ext cx="3175426" cy="1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6" name="Google Shape;776;p89"/>
          <p:cNvSpPr/>
          <p:nvPr/>
        </p:nvSpPr>
        <p:spPr>
          <a:xfrm>
            <a:off x="4906675" y="4001250"/>
            <a:ext cx="1650900" cy="9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78" name="Google Shape;77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0875"/>
            <a:ext cx="8839202" cy="165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9" name="Google Shape;789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90" name="Google Shape;790;p90"/>
          <p:cNvPicPr preferRelativeResize="0"/>
          <p:nvPr/>
        </p:nvPicPr>
        <p:blipFill rotWithShape="1">
          <a:blip r:embed="rId4">
            <a:alphaModFix/>
          </a:blip>
          <a:srcRect b="49586" l="0" r="0" t="0"/>
          <a:stretch/>
        </p:blipFill>
        <p:spPr>
          <a:xfrm>
            <a:off x="1284100" y="1866756"/>
            <a:ext cx="7136001" cy="10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700" y="2162650"/>
            <a:ext cx="811761" cy="5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2" name="Google Shape;802;p9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03" name="Google Shape;80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088" y="1866762"/>
            <a:ext cx="7136013" cy="209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700" y="2162650"/>
            <a:ext cx="811761" cy="5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15" name="Google Shape;815;p9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16" name="Google Shape;81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1000"/>
            <a:ext cx="8839203" cy="179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93525"/>
            <a:ext cx="4340825" cy="11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9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8" name="Google Shape;828;p9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29" name="Google Shape;82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1000"/>
            <a:ext cx="8839203" cy="179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93525"/>
            <a:ext cx="4340825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/>
          <p:nvPr/>
        </p:nvSpPr>
        <p:spPr>
          <a:xfrm>
            <a:off x="520475" y="3093250"/>
            <a:ext cx="2757300" cy="904800"/>
          </a:xfrm>
          <a:prstGeom prst="rect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2" name="Google Shape;842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43" name="Google Shape;8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1000"/>
            <a:ext cx="8839203" cy="179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93525"/>
            <a:ext cx="4340825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4"/>
          <p:cNvSpPr/>
          <p:nvPr/>
        </p:nvSpPr>
        <p:spPr>
          <a:xfrm>
            <a:off x="520475" y="3093250"/>
            <a:ext cx="2757300" cy="904800"/>
          </a:xfrm>
          <a:prstGeom prst="rect">
            <a:avLst/>
          </a:prstGeom>
          <a:noFill/>
          <a:ln cap="flat" cmpd="sng" w="28575">
            <a:solidFill>
              <a:srgbClr val="A58F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6674" y="3870800"/>
            <a:ext cx="3683526" cy="1199000"/>
          </a:xfrm>
          <a:prstGeom prst="rect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7" name="Google Shape;857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58" name="Google Shape;85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1000"/>
            <a:ext cx="8839203" cy="179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1275" y="4191100"/>
            <a:ext cx="4161451" cy="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5"/>
          <p:cNvPicPr preferRelativeResize="0"/>
          <p:nvPr/>
        </p:nvPicPr>
        <p:blipFill rotWithShape="1">
          <a:blip r:embed="rId6">
            <a:alphaModFix/>
          </a:blip>
          <a:srcRect b="21972" l="0" r="0" t="0"/>
          <a:stretch/>
        </p:blipFill>
        <p:spPr>
          <a:xfrm>
            <a:off x="3881225" y="4220399"/>
            <a:ext cx="619425" cy="4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5"/>
          <p:cNvSpPr/>
          <p:nvPr/>
        </p:nvSpPr>
        <p:spPr>
          <a:xfrm>
            <a:off x="2485450" y="4142425"/>
            <a:ext cx="4176900" cy="67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Второй замечательный предел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72" name="Google Shape;872;p96"/>
          <p:cNvPicPr preferRelativeResize="0"/>
          <p:nvPr/>
        </p:nvPicPr>
        <p:blipFill rotWithShape="1">
          <a:blip r:embed="rId4">
            <a:alphaModFix/>
          </a:blip>
          <a:srcRect b="1930" l="0" r="21463" t="82522"/>
          <a:stretch/>
        </p:blipFill>
        <p:spPr>
          <a:xfrm>
            <a:off x="1643250" y="2391425"/>
            <a:ext cx="6148525" cy="7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6"/>
          <p:cNvPicPr preferRelativeResize="0"/>
          <p:nvPr/>
        </p:nvPicPr>
        <p:blipFill rotWithShape="1">
          <a:blip r:embed="rId5">
            <a:alphaModFix/>
          </a:blip>
          <a:srcRect b="44764" l="2323" r="65673" t="38800"/>
          <a:stretch/>
        </p:blipFill>
        <p:spPr>
          <a:xfrm>
            <a:off x="4245368" y="2600588"/>
            <a:ext cx="670137" cy="4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7" name="Google Shape;407;p61"/>
          <p:cNvSpPr/>
          <p:nvPr/>
        </p:nvSpPr>
        <p:spPr>
          <a:xfrm>
            <a:off x="306538" y="910950"/>
            <a:ext cx="8640900" cy="439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a(n+1)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a(n) =  </a:t>
            </a: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1/(1-(n+1))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1/(1-n) = (</a:t>
            </a:r>
            <a:r>
              <a:rPr b="0" i="0" lang="ru" sz="18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1 - n - 1 + n 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+ 1)/</a:t>
            </a: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((1-(n+1)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(1-n)) =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1/((1-(n+1)(1-n)) &gt; 0= (n&gt;=2)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196590" y="610688"/>
            <a:ext cx="584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возрастает, значения в промежутке [-1;0)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1"/>
          <p:cNvSpPr txBox="1"/>
          <p:nvPr/>
        </p:nvSpPr>
        <p:spPr>
          <a:xfrm>
            <a:off x="240943" y="1911150"/>
            <a:ext cx="83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строим график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61"/>
          <p:cNvPicPr preferRelativeResize="0"/>
          <p:nvPr/>
        </p:nvPicPr>
        <p:blipFill rotWithShape="1">
          <a:blip r:embed="rId3">
            <a:alphaModFix/>
          </a:blip>
          <a:srcRect b="39558" l="0" r="73416" t="44527"/>
          <a:stretch/>
        </p:blipFill>
        <p:spPr>
          <a:xfrm>
            <a:off x="3047113" y="132450"/>
            <a:ext cx="2335076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9863" y="2177738"/>
            <a:ext cx="4204276" cy="227191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/>
          <p:nvPr/>
        </p:nvSpPr>
        <p:spPr>
          <a:xfrm>
            <a:off x="4914100" y="2266538"/>
            <a:ext cx="1559100" cy="2132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2100" y="2748900"/>
            <a:ext cx="1363171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/>
        </p:nvSpPr>
        <p:spPr>
          <a:xfrm>
            <a:off x="350900" y="4760119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b5 = -¼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1"/>
          <p:cNvSpPr/>
          <p:nvPr/>
        </p:nvSpPr>
        <p:spPr>
          <a:xfrm>
            <a:off x="306538" y="1411050"/>
            <a:ext cx="8640900" cy="439500"/>
          </a:xfrm>
          <a:prstGeom prst="rect">
            <a:avLst/>
          </a:prstGeom>
          <a:solidFill>
            <a:srgbClr val="B7B7B7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a(n+1)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/a(n) =  </a:t>
            </a: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1/(1-(n+1))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/1/(1-n) &lt; 1 ???</a:t>
            </a:r>
            <a:b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 не подходит для </a:t>
            </a:r>
            <a:r>
              <a:rPr b="1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отрицательных</a:t>
            </a: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значений, (-)/(-)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Следствия второго замечательного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85" name="Google Shape;885;p97"/>
          <p:cNvPicPr preferRelativeResize="0"/>
          <p:nvPr/>
        </p:nvPicPr>
        <p:blipFill rotWithShape="1">
          <a:blip r:embed="rId4">
            <a:alphaModFix/>
          </a:blip>
          <a:srcRect b="0" l="0" r="0" t="16338"/>
          <a:stretch/>
        </p:blipFill>
        <p:spPr>
          <a:xfrm>
            <a:off x="1532775" y="1840727"/>
            <a:ext cx="6078450" cy="25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8300" y="4495473"/>
            <a:ext cx="2064866" cy="4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075" y="3499924"/>
            <a:ext cx="423650" cy="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1350" y="2707487"/>
            <a:ext cx="423650" cy="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7"/>
          <p:cNvPicPr preferRelativeResize="0"/>
          <p:nvPr/>
        </p:nvPicPr>
        <p:blipFill rotWithShape="1">
          <a:blip r:embed="rId7">
            <a:alphaModFix/>
          </a:blip>
          <a:srcRect b="44764" l="2323" r="65673" t="38800"/>
          <a:stretch/>
        </p:blipFill>
        <p:spPr>
          <a:xfrm>
            <a:off x="6469525" y="2057838"/>
            <a:ext cx="513625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7">
            <a:alphaModFix/>
          </a:blip>
          <a:srcRect b="10068" l="41046" r="16357" t="75424"/>
          <a:stretch/>
        </p:blipFill>
        <p:spPr>
          <a:xfrm>
            <a:off x="3776393" y="2914687"/>
            <a:ext cx="650414" cy="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7">
            <a:alphaModFix/>
          </a:blip>
          <a:srcRect b="44764" l="2323" r="65673" t="38800"/>
          <a:stretch/>
        </p:blipFill>
        <p:spPr>
          <a:xfrm>
            <a:off x="3492863" y="2057838"/>
            <a:ext cx="513625" cy="3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7"/>
          <p:cNvSpPr/>
          <p:nvPr/>
        </p:nvSpPr>
        <p:spPr>
          <a:xfrm>
            <a:off x="1967650" y="4496250"/>
            <a:ext cx="2088600" cy="47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8"/>
          <p:cNvPicPr preferRelativeResize="0"/>
          <p:nvPr/>
        </p:nvPicPr>
        <p:blipFill rotWithShape="1">
          <a:blip r:embed="rId4">
            <a:alphaModFix/>
          </a:blip>
          <a:srcRect b="60810" l="0" r="46036" t="14095"/>
          <a:stretch/>
        </p:blipFill>
        <p:spPr>
          <a:xfrm>
            <a:off x="3147075" y="2005350"/>
            <a:ext cx="3264851" cy="7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100" y="2135174"/>
            <a:ext cx="423650" cy="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300" y="2264311"/>
            <a:ext cx="1054500" cy="3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907" name="Google Shape;907;p9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Следствия второго замечательного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08" name="Google Shape;908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4625" y="1922200"/>
            <a:ext cx="18000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Google Shape;91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9"/>
          <p:cNvPicPr preferRelativeResize="0"/>
          <p:nvPr/>
        </p:nvPicPr>
        <p:blipFill rotWithShape="1">
          <a:blip r:embed="rId4">
            <a:alphaModFix/>
          </a:blip>
          <a:srcRect b="0" l="0" r="0" t="14096"/>
          <a:stretch/>
        </p:blipFill>
        <p:spPr>
          <a:xfrm>
            <a:off x="1546875" y="2005350"/>
            <a:ext cx="6050250" cy="2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550" y="2949625"/>
            <a:ext cx="423650" cy="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900" y="2135174"/>
            <a:ext cx="423650" cy="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100" y="2264311"/>
            <a:ext cx="1054500" cy="3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9"/>
          <p:cNvPicPr preferRelativeResize="0"/>
          <p:nvPr/>
        </p:nvPicPr>
        <p:blipFill rotWithShape="1">
          <a:blip r:embed="rId6">
            <a:alphaModFix/>
          </a:blip>
          <a:srcRect b="0" l="79051" r="0" t="11645"/>
          <a:stretch/>
        </p:blipFill>
        <p:spPr>
          <a:xfrm>
            <a:off x="4852100" y="4427625"/>
            <a:ext cx="220900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9"/>
          <p:cNvPicPr preferRelativeResize="0"/>
          <p:nvPr/>
        </p:nvPicPr>
        <p:blipFill rotWithShape="1">
          <a:blip r:embed="rId6">
            <a:alphaModFix/>
          </a:blip>
          <a:srcRect b="0" l="79050" r="5579" t="11645"/>
          <a:stretch/>
        </p:blipFill>
        <p:spPr>
          <a:xfrm>
            <a:off x="4572000" y="4295550"/>
            <a:ext cx="162075" cy="3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925" name="Google Shape;925;p99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Следствия второго замечательного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предела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26" name="Google Shape;926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9900" y="1986237"/>
            <a:ext cx="2958188" cy="9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600" y="2424375"/>
            <a:ext cx="16443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2425" y="2081900"/>
            <a:ext cx="3857274" cy="69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00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 еще примеры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39" name="Google Shape;939;p100"/>
          <p:cNvPicPr preferRelativeResize="0"/>
          <p:nvPr/>
        </p:nvPicPr>
        <p:blipFill rotWithShape="1">
          <a:blip r:embed="rId4">
            <a:alphaModFix/>
          </a:blip>
          <a:srcRect b="31269" l="0" r="0" t="17435"/>
          <a:stretch/>
        </p:blipFill>
        <p:spPr>
          <a:xfrm>
            <a:off x="1781275" y="1936200"/>
            <a:ext cx="5581449" cy="16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941" name="Google Shape;94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800" y="3488900"/>
            <a:ext cx="243750" cy="4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5825" y="714719"/>
            <a:ext cx="247650" cy="7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6200" y="3093350"/>
            <a:ext cx="12763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1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 еще примеры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54" name="Google Shape;954;p101"/>
          <p:cNvPicPr preferRelativeResize="0"/>
          <p:nvPr/>
        </p:nvPicPr>
        <p:blipFill rotWithShape="1">
          <a:blip r:embed="rId4">
            <a:alphaModFix/>
          </a:blip>
          <a:srcRect b="2877" l="0" r="0" t="69043"/>
          <a:stretch/>
        </p:blipFill>
        <p:spPr>
          <a:xfrm>
            <a:off x="1487813" y="2295725"/>
            <a:ext cx="5581449" cy="8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956" name="Google Shape;95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838" y="3156575"/>
            <a:ext cx="2878625" cy="5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01"/>
          <p:cNvSpPr/>
          <p:nvPr/>
        </p:nvSpPr>
        <p:spPr>
          <a:xfrm>
            <a:off x="3058838" y="3192525"/>
            <a:ext cx="2953200" cy="49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338" y="2200075"/>
            <a:ext cx="243750" cy="4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825" y="714719"/>
            <a:ext cx="247650" cy="7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7681" y="2200075"/>
            <a:ext cx="2376532" cy="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2738" y="1804525"/>
            <a:ext cx="12763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02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 по пределам функции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72" name="Google Shape;972;p102"/>
          <p:cNvPicPr preferRelativeResize="0"/>
          <p:nvPr/>
        </p:nvPicPr>
        <p:blipFill rotWithShape="1">
          <a:blip r:embed="rId4">
            <a:alphaModFix/>
          </a:blip>
          <a:srcRect b="0" l="0" r="43949" t="24539"/>
          <a:stretch/>
        </p:blipFill>
        <p:spPr>
          <a:xfrm>
            <a:off x="3318125" y="2237900"/>
            <a:ext cx="2507751" cy="21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638" y="2202338"/>
            <a:ext cx="1894725" cy="2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3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85" name="Google Shape;985;p103"/>
          <p:cNvPicPr preferRelativeResize="0"/>
          <p:nvPr/>
        </p:nvPicPr>
        <p:blipFill rotWithShape="1">
          <a:blip r:embed="rId4">
            <a:alphaModFix/>
          </a:blip>
          <a:srcRect b="0" l="0" r="25567" t="0"/>
          <a:stretch/>
        </p:blipFill>
        <p:spPr>
          <a:xfrm>
            <a:off x="3802400" y="2076700"/>
            <a:ext cx="1145700" cy="12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0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4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97" name="Google Shape;9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400" y="2076700"/>
            <a:ext cx="1539200" cy="12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0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  <p:sp>
        <p:nvSpPr>
          <p:cNvPr id="999" name="Google Shape;999;p104"/>
          <p:cNvSpPr txBox="1"/>
          <p:nvPr/>
        </p:nvSpPr>
        <p:spPr>
          <a:xfrm>
            <a:off x="5243000" y="2076700"/>
            <a:ext cx="5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64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00" name="Google Shape;1000;p104"/>
          <p:cNvSpPr txBox="1"/>
          <p:nvPr/>
        </p:nvSpPr>
        <p:spPr>
          <a:xfrm>
            <a:off x="5243000" y="2554600"/>
            <a:ext cx="135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+</a:t>
            </a:r>
            <a:r>
              <a:rPr lang="ru" sz="31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∞</a:t>
            </a:r>
            <a:endParaRPr sz="31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5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1" name="Google Shape;1011;p105"/>
          <p:cNvSpPr txBox="1"/>
          <p:nvPr/>
        </p:nvSpPr>
        <p:spPr>
          <a:xfrm>
            <a:off x="1539450" y="1709975"/>
            <a:ext cx="6065100" cy="3335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104" y="0"/>
            <a:ext cx="16543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06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24" name="Google Shape;1024;p106"/>
          <p:cNvSpPr txBox="1"/>
          <p:nvPr/>
        </p:nvSpPr>
        <p:spPr>
          <a:xfrm>
            <a:off x="1539450" y="1709975"/>
            <a:ext cx="6065100" cy="3335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6"/>
          <p:cNvSpPr txBox="1"/>
          <p:nvPr/>
        </p:nvSpPr>
        <p:spPr>
          <a:xfrm>
            <a:off x="5353525" y="1775300"/>
            <a:ext cx="8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sin</a:t>
            </a:r>
            <a:r>
              <a:rPr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 1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26" name="Google Shape;1026;p106"/>
          <p:cNvSpPr txBox="1"/>
          <p:nvPr/>
        </p:nvSpPr>
        <p:spPr>
          <a:xfrm>
            <a:off x="5574475" y="2882025"/>
            <a:ext cx="4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27" name="Google Shape;1027;p106"/>
          <p:cNvSpPr txBox="1"/>
          <p:nvPr/>
        </p:nvSpPr>
        <p:spPr>
          <a:xfrm>
            <a:off x="5574475" y="4039000"/>
            <a:ext cx="4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28" name="Google Shape;1028;p10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1" name="Google Shape;421;p62"/>
          <p:cNvSpPr txBox="1"/>
          <p:nvPr/>
        </p:nvSpPr>
        <p:spPr>
          <a:xfrm>
            <a:off x="240953" y="744825"/>
            <a:ext cx="582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возрастание, значения на промежутке [2^(½) - 1;+ꝏ)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62"/>
          <p:cNvSpPr txBox="1"/>
          <p:nvPr/>
        </p:nvSpPr>
        <p:spPr>
          <a:xfrm>
            <a:off x="240943" y="1562925"/>
            <a:ext cx="83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строим график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18797" l="2798" r="59337" t="60105"/>
          <a:stretch/>
        </p:blipFill>
        <p:spPr>
          <a:xfrm>
            <a:off x="3201549" y="100594"/>
            <a:ext cx="2939601" cy="5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474" y="1096968"/>
            <a:ext cx="2858268" cy="3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4648200" y="1119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3213" y="1096969"/>
            <a:ext cx="1735586" cy="39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3" y="2016056"/>
            <a:ext cx="3440906" cy="2094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/>
          <p:nvPr/>
        </p:nvSpPr>
        <p:spPr>
          <a:xfrm>
            <a:off x="5193000" y="1989469"/>
            <a:ext cx="1910400" cy="2094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2"/>
          <p:cNvSpPr txBox="1"/>
          <p:nvPr/>
        </p:nvSpPr>
        <p:spPr>
          <a:xfrm>
            <a:off x="350900" y="4411894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c5 = sqrt(10) - 1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07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9" name="Google Shape;1039;p107"/>
          <p:cNvSpPr txBox="1"/>
          <p:nvPr/>
        </p:nvSpPr>
        <p:spPr>
          <a:xfrm>
            <a:off x="1300350" y="1866750"/>
            <a:ext cx="6390900" cy="351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0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0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8"/>
          <p:cNvSpPr txBox="1"/>
          <p:nvPr/>
        </p:nvSpPr>
        <p:spPr>
          <a:xfrm>
            <a:off x="453025" y="1030125"/>
            <a:ext cx="6950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Блиц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1" name="Google Shape;1051;p108"/>
          <p:cNvSpPr txBox="1"/>
          <p:nvPr/>
        </p:nvSpPr>
        <p:spPr>
          <a:xfrm>
            <a:off x="1300350" y="1866750"/>
            <a:ext cx="6390900" cy="351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08"/>
          <p:cNvSpPr txBox="1"/>
          <p:nvPr/>
        </p:nvSpPr>
        <p:spPr>
          <a:xfrm>
            <a:off x="5152525" y="1961125"/>
            <a:ext cx="98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</a:t>
            </a:r>
            <a:r>
              <a:rPr lang="ru" sz="24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53" name="Google Shape;1053;p108"/>
          <p:cNvSpPr txBox="1"/>
          <p:nvPr/>
        </p:nvSpPr>
        <p:spPr>
          <a:xfrm>
            <a:off x="5214500" y="3027675"/>
            <a:ext cx="984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</a:t>
            </a:r>
            <a:r>
              <a:rPr lang="ru" sz="3100">
                <a:solidFill>
                  <a:srgbClr val="6339E6"/>
                </a:solidFill>
                <a:latin typeface="Cambria Math"/>
                <a:ea typeface="Cambria Math"/>
                <a:cs typeface="Cambria Math"/>
                <a:sym typeface="Cambria Math"/>
              </a:rPr>
              <a:t>∞</a:t>
            </a:r>
            <a:endParaRPr sz="2400">
              <a:solidFill>
                <a:srgbClr val="6339E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54" name="Google Shape;1054;p10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10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10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09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66" name="Google Shape;10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9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8" name="Google Shape;106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5" name="Google Shape;435;p63"/>
          <p:cNvSpPr txBox="1"/>
          <p:nvPr/>
        </p:nvSpPr>
        <p:spPr>
          <a:xfrm>
            <a:off x="240953" y="744825"/>
            <a:ext cx="582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убывание, значения на промежутке (1;2]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63"/>
          <p:cNvPicPr preferRelativeResize="0"/>
          <p:nvPr/>
        </p:nvPicPr>
        <p:blipFill rotWithShape="1">
          <a:blip r:embed="rId3">
            <a:alphaModFix/>
          </a:blip>
          <a:srcRect b="4115" l="2798" r="59337" t="79969"/>
          <a:stretch/>
        </p:blipFill>
        <p:spPr>
          <a:xfrm>
            <a:off x="2752338" y="161400"/>
            <a:ext cx="3325926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3313" y="1049364"/>
            <a:ext cx="2673000" cy="486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63"/>
          <p:cNvSpPr txBox="1"/>
          <p:nvPr/>
        </p:nvSpPr>
        <p:spPr>
          <a:xfrm>
            <a:off x="258278" y="2281556"/>
            <a:ext cx="582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аналитически из формулы или предела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63"/>
          <p:cNvSpPr txBox="1"/>
          <p:nvPr/>
        </p:nvSpPr>
        <p:spPr>
          <a:xfrm>
            <a:off x="434575" y="1705256"/>
            <a:ext cx="8252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проще проанализировать формулу и посчитать первые несколько членов: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 5/4, 10/9, 17/16, 26/25,... или 2, 1.25, 1.(1), 1.0625, 1.04, ...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3"/>
          <p:cNvSpPr txBox="1"/>
          <p:nvPr/>
        </p:nvSpPr>
        <p:spPr>
          <a:xfrm>
            <a:off x="350900" y="4411894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d5 = 26/25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63"/>
          <p:cNvPicPr preferRelativeResize="0"/>
          <p:nvPr/>
        </p:nvPicPr>
        <p:blipFill rotWithShape="1">
          <a:blip r:embed="rId5">
            <a:alphaModFix/>
          </a:blip>
          <a:srcRect b="0" l="0" r="28289" t="0"/>
          <a:stretch/>
        </p:blipFill>
        <p:spPr>
          <a:xfrm>
            <a:off x="2359525" y="2654363"/>
            <a:ext cx="4732101" cy="23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225" y="2039475"/>
            <a:ext cx="1871663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/>
          <p:nvPr/>
        </p:nvSpPr>
        <p:spPr>
          <a:xfrm>
            <a:off x="5124275" y="2753850"/>
            <a:ext cx="1910400" cy="2094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9" name="Google Shape;4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353633"/>
            <a:ext cx="5792293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/>
          <p:nvPr/>
        </p:nvSpPr>
        <p:spPr>
          <a:xfrm>
            <a:off x="611560" y="2409732"/>
            <a:ext cx="7920900" cy="648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а12 = а1 + 11(а(n+1)-a(n)) = 128+11*6=194.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Inna\Desktop\Geekbrains\ВМА-2\ДЗ_1_5.jpg" id="455" name="Google Shape;455;p65"/>
          <p:cNvPicPr preferRelativeResize="0"/>
          <p:nvPr/>
        </p:nvPicPr>
        <p:blipFill rotWithShape="1">
          <a:blip r:embed="rId3">
            <a:alphaModFix/>
          </a:blip>
          <a:srcRect b="0" l="2865" r="0" t="0"/>
          <a:stretch/>
        </p:blipFill>
        <p:spPr>
          <a:xfrm>
            <a:off x="251520" y="519522"/>
            <a:ext cx="8640960" cy="367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6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3" name="Google Shape;463;p66"/>
          <p:cNvSpPr txBox="1"/>
          <p:nvPr/>
        </p:nvSpPr>
        <p:spPr>
          <a:xfrm>
            <a:off x="470475" y="1628825"/>
            <a:ext cx="4522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Использование эквивалентностей в пределах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Второй замечательный предел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>
                <a:latin typeface="IBM Plex Sans"/>
                <a:ea typeface="IBM Plex Sans"/>
                <a:cs typeface="IBM Plex Sans"/>
                <a:sym typeface="IBM Plex Sans"/>
              </a:rPr>
              <a:t>Предел функции</a:t>
            </a:r>
            <a:endParaRPr b="0" sz="200">
              <a:solidFill>
                <a:srgbClr val="684AE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